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9" r:id="rId3"/>
    <p:sldId id="275" r:id="rId4"/>
    <p:sldId id="280" r:id="rId5"/>
    <p:sldId id="281" r:id="rId6"/>
    <p:sldId id="258" r:id="rId7"/>
    <p:sldId id="261" r:id="rId8"/>
    <p:sldId id="270" r:id="rId9"/>
    <p:sldId id="260" r:id="rId10"/>
    <p:sldId id="274" r:id="rId11"/>
    <p:sldId id="266" r:id="rId12"/>
    <p:sldId id="265" r:id="rId13"/>
    <p:sldId id="283" r:id="rId14"/>
    <p:sldId id="278" r:id="rId15"/>
    <p:sldId id="267" r:id="rId16"/>
    <p:sldId id="276" r:id="rId17"/>
    <p:sldId id="286" r:id="rId18"/>
    <p:sldId id="287" r:id="rId19"/>
    <p:sldId id="277" r:id="rId20"/>
    <p:sldId id="284" r:id="rId21"/>
    <p:sldId id="288"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0" autoAdjust="0"/>
  </p:normalViewPr>
  <p:slideViewPr>
    <p:cSldViewPr>
      <p:cViewPr varScale="1">
        <p:scale>
          <a:sx n="73" d="100"/>
          <a:sy n="73" d="100"/>
        </p:scale>
        <p:origin x="87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0A803B-2C59-4B79-B381-58562C1D461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0A803B-2C59-4B79-B381-58562C1D46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0A803B-2C59-4B79-B381-58562C1D461F}" type="slidenum">
              <a:rPr lang="fr-FR" smtClean="0"/>
              <a:pPr/>
              <a:t>‹N°›</a:t>
            </a:fld>
            <a:endParaRPr lang="fr-F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0A803B-2C59-4B79-B381-58562C1D461F}" type="slidenum">
              <a:rPr lang="fr-FR" smtClean="0"/>
              <a:pPr/>
              <a:t>‹N°›</a:t>
            </a:fld>
            <a:endParaRPr lang="fr-FR"/>
          </a:p>
        </p:txBody>
      </p:sp>
      <p:sp>
        <p:nvSpPr>
          <p:cNvPr id="7" name="Title 6"/>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B0A803B-2C59-4B79-B381-58562C1D461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0A803B-2C59-4B79-B381-58562C1D461F}" type="slidenum">
              <a:rPr lang="fr-FR" smtClean="0"/>
              <a:pPr/>
              <a:t>‹N°›</a:t>
            </a:fld>
            <a:endParaRPr lang="fr-FR"/>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B0A803B-2C59-4B79-B381-58562C1D46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B0A803B-2C59-4B79-B381-58562C1D46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B0A803B-2C59-4B79-B381-58562C1D46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0A803B-2C59-4B79-B381-58562C1D461F}" type="slidenum">
              <a:rPr lang="fr-FR" smtClean="0"/>
              <a:pPr/>
              <a:t>‹N°›</a:t>
            </a:fld>
            <a:endParaRPr lang="fr-F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0787592-CDC4-47BD-8098-2E81943D0A84}" type="datetimeFigureOut">
              <a:rPr lang="fr-FR" smtClean="0"/>
              <a:pPr/>
              <a:t>03/03/2022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B0A803B-2C59-4B79-B381-58562C1D461F}" type="slidenum">
              <a:rPr lang="fr-FR" smtClean="0"/>
              <a:pPr/>
              <a:t>‹N°›</a:t>
            </a:fld>
            <a:endParaRPr lang="fr-F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0787592-CDC4-47BD-8098-2E81943D0A84}" type="datetimeFigureOut">
              <a:rPr lang="fr-FR" smtClean="0"/>
              <a:pPr/>
              <a:t>03/03/2022</a:t>
            </a:fld>
            <a:endParaRPr lang="fr-F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B0A803B-2C59-4B79-B381-58562C1D461F}" type="slidenum">
              <a:rPr lang="fr-FR" smtClean="0"/>
              <a:pPr/>
              <a:t>‹N°›</a:t>
            </a:fld>
            <a:endParaRPr lang="fr-F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980728"/>
            <a:ext cx="6281547" cy="1862048"/>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fr-FR" sz="115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Châtel</a:t>
            </a:r>
            <a:endParaRPr lang="fr-FR" sz="11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51520" y="2967335"/>
            <a:ext cx="8496944" cy="923330"/>
          </a:xfrm>
          <a:prstGeom prst="rect">
            <a:avLst/>
          </a:prstGeom>
          <a:noFill/>
        </p:spPr>
        <p:txBody>
          <a:bodyPr wrap="square" lIns="91440" tIns="45720" rIns="91440" bIns="45720">
            <a:spAutoFit/>
          </a:bodyPr>
          <a:lstStyle/>
          <a:p>
            <a:pPr algn="ctr"/>
            <a:r>
              <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Du </a:t>
            </a:r>
            <a:r>
              <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27 mars  </a:t>
            </a:r>
            <a:r>
              <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au 02 avril 2022</a:t>
            </a:r>
          </a:p>
        </p:txBody>
      </p:sp>
      <p:sp>
        <p:nvSpPr>
          <p:cNvPr id="2" name="Rectangle 1"/>
          <p:cNvSpPr/>
          <p:nvPr/>
        </p:nvSpPr>
        <p:spPr>
          <a:xfrm>
            <a:off x="2137681" y="4365104"/>
            <a:ext cx="4868642" cy="923330"/>
          </a:xfrm>
          <a:prstGeom prst="rect">
            <a:avLst/>
          </a:prstGeom>
          <a:noFill/>
        </p:spPr>
        <p:txBody>
          <a:bodyPr wrap="none" lIns="91440" tIns="45720" rIns="91440" bIns="45720">
            <a:spAutoFit/>
          </a:bodyPr>
          <a:lstStyle/>
          <a:p>
            <a:pPr algn="ctr"/>
            <a:r>
              <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Séjour ski 6ème</a:t>
            </a:r>
          </a:p>
        </p:txBody>
      </p:sp>
    </p:spTree>
    <p:extLst>
      <p:ext uri="{BB962C8B-B14F-4D97-AF65-F5344CB8AC3E}">
        <p14:creationId xmlns:p14="http://schemas.microsoft.com/office/powerpoint/2010/main" val="3867671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40003"/>
            <a:ext cx="7020272" cy="5419650"/>
          </a:xfrm>
          <a:prstGeom prst="rect">
            <a:avLst/>
          </a:prstGeom>
        </p:spPr>
      </p:pic>
    </p:spTree>
    <p:extLst>
      <p:ext uri="{BB962C8B-B14F-4D97-AF65-F5344CB8AC3E}">
        <p14:creationId xmlns:p14="http://schemas.microsoft.com/office/powerpoint/2010/main" val="3462639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Séjour </a:t>
            </a:r>
            <a:endParaRPr lang="fr-FR" dirty="0"/>
          </a:p>
        </p:txBody>
      </p:sp>
      <p:sp>
        <p:nvSpPr>
          <p:cNvPr id="4" name="ZoneTexte 3"/>
          <p:cNvSpPr txBox="1"/>
          <p:nvPr/>
        </p:nvSpPr>
        <p:spPr>
          <a:xfrm>
            <a:off x="451132" y="1631122"/>
            <a:ext cx="7703502" cy="584775"/>
          </a:xfrm>
          <a:prstGeom prst="rect">
            <a:avLst/>
          </a:prstGeom>
          <a:noFill/>
        </p:spPr>
        <p:txBody>
          <a:bodyPr wrap="square" rtlCol="0">
            <a:spAutoFit/>
          </a:bodyPr>
          <a:lstStyle/>
          <a:p>
            <a:r>
              <a:rPr lang="fr-FR" sz="3200" b="1" dirty="0"/>
              <a:t>Départ</a:t>
            </a:r>
            <a:r>
              <a:rPr lang="fr-FR" dirty="0"/>
              <a:t> : le </a:t>
            </a:r>
            <a:r>
              <a:rPr lang="fr-FR" sz="2800" b="1" u="sng" dirty="0">
                <a:effectLst>
                  <a:outerShdw blurRad="38100" dist="38100" dir="2700000" algn="tl">
                    <a:srgbClr val="000000">
                      <a:alpha val="43137"/>
                    </a:srgbClr>
                  </a:outerShdw>
                </a:effectLst>
              </a:rPr>
              <a:t>dimanche 27 mars à 6h00 </a:t>
            </a:r>
            <a:r>
              <a:rPr lang="fr-FR" dirty="0"/>
              <a:t>(voyage de jour)</a:t>
            </a:r>
          </a:p>
        </p:txBody>
      </p:sp>
      <p:sp>
        <p:nvSpPr>
          <p:cNvPr id="5" name="ZoneTexte 4"/>
          <p:cNvSpPr txBox="1"/>
          <p:nvPr/>
        </p:nvSpPr>
        <p:spPr>
          <a:xfrm>
            <a:off x="608718" y="3397984"/>
            <a:ext cx="7560840" cy="1477328"/>
          </a:xfrm>
          <a:prstGeom prst="rect">
            <a:avLst/>
          </a:prstGeom>
          <a:noFill/>
        </p:spPr>
        <p:txBody>
          <a:bodyPr wrap="square" rtlCol="0">
            <a:spAutoFit/>
          </a:bodyPr>
          <a:lstStyle/>
          <a:p>
            <a:r>
              <a:rPr lang="fr-FR" dirty="0"/>
              <a:t>Arrivée le dimanche soir vers 17h00.</a:t>
            </a:r>
          </a:p>
          <a:p>
            <a:pPr marL="342900" indent="-342900">
              <a:buAutoNum type="arabicPeriod"/>
            </a:pPr>
            <a:r>
              <a:rPr lang="fr-FR" dirty="0"/>
              <a:t>Installation dans les chambres.</a:t>
            </a:r>
          </a:p>
          <a:p>
            <a:pPr marL="342900" indent="-342900">
              <a:buAutoNum type="arabicPeriod"/>
            </a:pPr>
            <a:r>
              <a:rPr lang="fr-FR" dirty="0"/>
              <a:t>Récupération du matériel de ski</a:t>
            </a:r>
          </a:p>
          <a:p>
            <a:pPr marL="342900" indent="-342900">
              <a:buAutoNum type="arabicPeriod"/>
            </a:pPr>
            <a:r>
              <a:rPr lang="fr-FR" dirty="0"/>
              <a:t>Repas.</a:t>
            </a:r>
          </a:p>
          <a:p>
            <a:pPr marL="342900" indent="-342900">
              <a:buAutoNum type="arabicPeriod"/>
            </a:pPr>
            <a:r>
              <a:rPr lang="fr-FR" dirty="0"/>
              <a:t>Coucher vers 21h00.</a:t>
            </a:r>
          </a:p>
        </p:txBody>
      </p:sp>
      <p:sp>
        <p:nvSpPr>
          <p:cNvPr id="6" name="ZoneTexte 5"/>
          <p:cNvSpPr txBox="1"/>
          <p:nvPr/>
        </p:nvSpPr>
        <p:spPr>
          <a:xfrm>
            <a:off x="581187" y="4860449"/>
            <a:ext cx="7560840" cy="584775"/>
          </a:xfrm>
          <a:prstGeom prst="rect">
            <a:avLst/>
          </a:prstGeom>
          <a:noFill/>
        </p:spPr>
        <p:txBody>
          <a:bodyPr wrap="square" rtlCol="0">
            <a:spAutoFit/>
          </a:bodyPr>
          <a:lstStyle/>
          <a:p>
            <a:r>
              <a:rPr lang="fr-FR" sz="3200" b="1" dirty="0"/>
              <a:t>Retour</a:t>
            </a:r>
            <a:r>
              <a:rPr lang="fr-FR" dirty="0"/>
              <a:t> : le </a:t>
            </a:r>
            <a:r>
              <a:rPr lang="fr-FR" sz="2800" b="1" u="sng" dirty="0">
                <a:effectLst>
                  <a:outerShdw blurRad="38100" dist="38100" dir="2700000" algn="tl">
                    <a:srgbClr val="000000">
                      <a:alpha val="43137"/>
                    </a:srgbClr>
                  </a:outerShdw>
                </a:effectLst>
              </a:rPr>
              <a:t>samedi 02 avril à 05h30 </a:t>
            </a:r>
            <a:r>
              <a:rPr lang="fr-FR" dirty="0"/>
              <a:t>(voyage de nuit)</a:t>
            </a:r>
          </a:p>
        </p:txBody>
      </p:sp>
      <p:sp>
        <p:nvSpPr>
          <p:cNvPr id="7" name="Rectangle 6"/>
          <p:cNvSpPr/>
          <p:nvPr/>
        </p:nvSpPr>
        <p:spPr>
          <a:xfrm>
            <a:off x="593794" y="5445224"/>
            <a:ext cx="4572000" cy="923330"/>
          </a:xfrm>
          <a:prstGeom prst="rect">
            <a:avLst/>
          </a:prstGeom>
        </p:spPr>
        <p:txBody>
          <a:bodyPr>
            <a:spAutoFit/>
          </a:bodyPr>
          <a:lstStyle/>
          <a:p>
            <a:pPr marL="342900" indent="-342900">
              <a:buAutoNum type="arabicPeriod"/>
            </a:pPr>
            <a:r>
              <a:rPr lang="fr-FR" dirty="0"/>
              <a:t>Diner avant de partir.</a:t>
            </a:r>
          </a:p>
          <a:p>
            <a:pPr marL="342900" indent="-342900">
              <a:buAutoNum type="arabicPeriod"/>
            </a:pPr>
            <a:r>
              <a:rPr lang="fr-FR" dirty="0"/>
              <a:t>Départ vers 21h00.</a:t>
            </a:r>
          </a:p>
          <a:p>
            <a:pPr marL="342900" indent="-342900">
              <a:buAutoNum type="arabicPeriod"/>
            </a:pPr>
            <a:r>
              <a:rPr lang="fr-FR" dirty="0"/>
              <a:t>Petit-déjeuner dans les familles.  </a:t>
            </a:r>
          </a:p>
        </p:txBody>
      </p:sp>
      <p:sp>
        <p:nvSpPr>
          <p:cNvPr id="2" name="Rectangle 1"/>
          <p:cNvSpPr/>
          <p:nvPr/>
        </p:nvSpPr>
        <p:spPr>
          <a:xfrm>
            <a:off x="-69057" y="2158404"/>
            <a:ext cx="8696611" cy="126188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cap="none" spc="0" dirty="0">
                <a:ln w="11430"/>
                <a:effectLst>
                  <a:outerShdw blurRad="50800" dist="39000" dir="5460000" algn="tl">
                    <a:srgbClr val="000000">
                      <a:alpha val="38000"/>
                    </a:srgbClr>
                  </a:outerShdw>
                </a:effectLst>
              </a:rPr>
              <a:t>RDV à </a:t>
            </a:r>
            <a:r>
              <a:rPr lang="fr-FR" sz="3600" b="1" cap="none" spc="0" dirty="0" smtClean="0">
                <a:ln w="11430"/>
                <a:effectLst>
                  <a:outerShdw blurRad="50800" dist="39000" dir="5460000" algn="tl">
                    <a:srgbClr val="000000">
                      <a:alpha val="38000"/>
                    </a:srgbClr>
                  </a:outerShdw>
                </a:effectLst>
              </a:rPr>
              <a:t>5h30(                changement </a:t>
            </a:r>
            <a:r>
              <a:rPr lang="fr-FR" sz="3600" b="1" cap="none" spc="0" dirty="0">
                <a:ln w="11430"/>
                <a:effectLst>
                  <a:outerShdw blurRad="50800" dist="39000" dir="5460000" algn="tl">
                    <a:srgbClr val="000000">
                      <a:alpha val="38000"/>
                    </a:srgbClr>
                  </a:outerShdw>
                </a:effectLst>
              </a:rPr>
              <a:t>d’heure)</a:t>
            </a:r>
          </a:p>
          <a:p>
            <a:pPr algn="ctr"/>
            <a:r>
              <a:rPr lang="fr-FR" sz="2800" b="1" dirty="0">
                <a:ln w="11430"/>
                <a:effectLst>
                  <a:outerShdw blurRad="50800" dist="39000" dir="5460000" algn="tl">
                    <a:srgbClr val="000000">
                      <a:alpha val="38000"/>
                    </a:srgbClr>
                  </a:outerShdw>
                </a:effectLst>
              </a:rPr>
              <a:t>Prévoir le pique-nique du dimanche midi</a:t>
            </a:r>
            <a:r>
              <a:rPr lang="fr-FR" sz="4000" b="1" cap="none" spc="0" dirty="0">
                <a:ln w="11430"/>
                <a:effectLst>
                  <a:outerShdw blurRad="50800" dist="39000" dir="5460000" algn="tl">
                    <a:srgbClr val="000000">
                      <a:alpha val="38000"/>
                    </a:srgbClr>
                  </a:outerShdw>
                </a:effectLst>
              </a:rPr>
              <a:t> </a:t>
            </a:r>
          </a:p>
        </p:txBody>
      </p:sp>
      <p:pic>
        <p:nvPicPr>
          <p:cNvPr id="8" name="Image 7" descr="attention.jpg"/>
          <p:cNvPicPr>
            <a:picLocks noChangeAspect="1"/>
          </p:cNvPicPr>
          <p:nvPr/>
        </p:nvPicPr>
        <p:blipFill>
          <a:blip r:embed="rId2"/>
          <a:stretch>
            <a:fillRect/>
          </a:stretch>
        </p:blipFill>
        <p:spPr>
          <a:xfrm>
            <a:off x="3143240" y="2214554"/>
            <a:ext cx="900111" cy="764929"/>
          </a:xfrm>
          <a:prstGeom prst="rect">
            <a:avLst/>
          </a:prstGeom>
        </p:spPr>
      </p:pic>
    </p:spTree>
    <p:extLst>
      <p:ext uri="{BB962C8B-B14F-4D97-AF65-F5344CB8AC3E}">
        <p14:creationId xmlns:p14="http://schemas.microsoft.com/office/powerpoint/2010/main" val="440016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Journée Type</a:t>
            </a:r>
          </a:p>
        </p:txBody>
      </p:sp>
      <p:sp>
        <p:nvSpPr>
          <p:cNvPr id="4" name="ZoneTexte 3"/>
          <p:cNvSpPr txBox="1"/>
          <p:nvPr/>
        </p:nvSpPr>
        <p:spPr>
          <a:xfrm>
            <a:off x="393094" y="1712948"/>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8h00 : Réveil</a:t>
            </a:r>
          </a:p>
        </p:txBody>
      </p:sp>
      <p:sp>
        <p:nvSpPr>
          <p:cNvPr id="5" name="ZoneTexte 4"/>
          <p:cNvSpPr txBox="1"/>
          <p:nvPr/>
        </p:nvSpPr>
        <p:spPr>
          <a:xfrm>
            <a:off x="377458" y="2050846"/>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8h30 : Petit déjeuner.</a:t>
            </a:r>
          </a:p>
        </p:txBody>
      </p:sp>
      <p:sp>
        <p:nvSpPr>
          <p:cNvPr id="6" name="ZoneTexte 5"/>
          <p:cNvSpPr txBox="1"/>
          <p:nvPr/>
        </p:nvSpPr>
        <p:spPr>
          <a:xfrm>
            <a:off x="393094" y="2833699"/>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10h 30 : Départ pour les pistes.</a:t>
            </a:r>
          </a:p>
        </p:txBody>
      </p:sp>
      <p:sp>
        <p:nvSpPr>
          <p:cNvPr id="7" name="ZoneTexte 6"/>
          <p:cNvSpPr txBox="1"/>
          <p:nvPr/>
        </p:nvSpPr>
        <p:spPr>
          <a:xfrm>
            <a:off x="419671" y="3276664"/>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11h00-13h00 : Cours de ski.</a:t>
            </a:r>
          </a:p>
        </p:txBody>
      </p:sp>
      <p:sp>
        <p:nvSpPr>
          <p:cNvPr id="8" name="ZoneTexte 7"/>
          <p:cNvSpPr txBox="1"/>
          <p:nvPr/>
        </p:nvSpPr>
        <p:spPr>
          <a:xfrm>
            <a:off x="393094" y="3601367"/>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13h30 : Repas</a:t>
            </a:r>
          </a:p>
        </p:txBody>
      </p:sp>
      <p:sp>
        <p:nvSpPr>
          <p:cNvPr id="10" name="ZoneTexte 9"/>
          <p:cNvSpPr txBox="1"/>
          <p:nvPr/>
        </p:nvSpPr>
        <p:spPr>
          <a:xfrm>
            <a:off x="395536" y="3970701"/>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 4h30 : Départ pour les pistes</a:t>
            </a:r>
          </a:p>
        </p:txBody>
      </p:sp>
      <p:sp>
        <p:nvSpPr>
          <p:cNvPr id="11" name="ZoneTexte 10"/>
          <p:cNvSpPr txBox="1"/>
          <p:nvPr/>
        </p:nvSpPr>
        <p:spPr>
          <a:xfrm>
            <a:off x="377458" y="4363412"/>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15h00-17h00 : Cours de ski.</a:t>
            </a:r>
          </a:p>
        </p:txBody>
      </p:sp>
      <p:sp>
        <p:nvSpPr>
          <p:cNvPr id="12" name="ZoneTexte 11"/>
          <p:cNvSpPr txBox="1"/>
          <p:nvPr/>
        </p:nvSpPr>
        <p:spPr>
          <a:xfrm>
            <a:off x="395536" y="4756123"/>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17h30-18h00 : Goûter / Bilan de la journée / temps de discussion.</a:t>
            </a:r>
          </a:p>
        </p:txBody>
      </p:sp>
      <p:sp>
        <p:nvSpPr>
          <p:cNvPr id="13" name="ZoneTexte 12"/>
          <p:cNvSpPr txBox="1"/>
          <p:nvPr/>
        </p:nvSpPr>
        <p:spPr>
          <a:xfrm>
            <a:off x="410816" y="5148834"/>
            <a:ext cx="8496944"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18h00-19h30 : Douches / Temps de repos / Courrier / Convivialité à la salle d’animations.</a:t>
            </a:r>
          </a:p>
        </p:txBody>
      </p:sp>
      <p:sp>
        <p:nvSpPr>
          <p:cNvPr id="14" name="ZoneTexte 13"/>
          <p:cNvSpPr txBox="1"/>
          <p:nvPr/>
        </p:nvSpPr>
        <p:spPr>
          <a:xfrm>
            <a:off x="377458" y="5541545"/>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19h30 : Repas</a:t>
            </a:r>
          </a:p>
        </p:txBody>
      </p:sp>
      <p:sp>
        <p:nvSpPr>
          <p:cNvPr id="15" name="ZoneTexte 14"/>
          <p:cNvSpPr txBox="1"/>
          <p:nvPr/>
        </p:nvSpPr>
        <p:spPr>
          <a:xfrm>
            <a:off x="377458" y="5934256"/>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20h30 : Soirée (Cinéma / grands jeux / Boom,…)</a:t>
            </a:r>
          </a:p>
        </p:txBody>
      </p:sp>
      <p:sp>
        <p:nvSpPr>
          <p:cNvPr id="16" name="ZoneTexte 15"/>
          <p:cNvSpPr txBox="1"/>
          <p:nvPr/>
        </p:nvSpPr>
        <p:spPr>
          <a:xfrm>
            <a:off x="395536" y="6326972"/>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22h00 : Coucher.</a:t>
            </a:r>
          </a:p>
        </p:txBody>
      </p:sp>
      <p:sp>
        <p:nvSpPr>
          <p:cNvPr id="17" name="ZoneTexte 16"/>
          <p:cNvSpPr txBox="1"/>
          <p:nvPr/>
        </p:nvSpPr>
        <p:spPr>
          <a:xfrm>
            <a:off x="377458" y="2420839"/>
            <a:ext cx="7560840" cy="369332"/>
          </a:xfrm>
          <a:prstGeom prst="rect">
            <a:avLst/>
          </a:prstGeom>
          <a:noFill/>
        </p:spPr>
        <p:txBody>
          <a:bodyPr wrap="square" rtlCol="0">
            <a:spAutoFit/>
          </a:bodyPr>
          <a:lstStyle/>
          <a:p>
            <a:r>
              <a:rPr lang="fr-FR" dirty="0">
                <a:effectLst>
                  <a:outerShdw blurRad="38100" dist="38100" dir="2700000" algn="tl">
                    <a:srgbClr val="000000">
                      <a:alpha val="43137"/>
                    </a:srgbClr>
                  </a:outerShdw>
                </a:effectLst>
              </a:rPr>
              <a:t>9h00 :  Temps calme.</a:t>
            </a:r>
          </a:p>
        </p:txBody>
      </p:sp>
    </p:spTree>
    <p:extLst>
      <p:ext uri="{BB962C8B-B14F-4D97-AF65-F5344CB8AC3E}">
        <p14:creationId xmlns:p14="http://schemas.microsoft.com/office/powerpoint/2010/main" val="15977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Programme de la semaine</a:t>
            </a:r>
          </a:p>
        </p:txBody>
      </p:sp>
      <p:sp>
        <p:nvSpPr>
          <p:cNvPr id="4" name="ZoneTexte 3"/>
          <p:cNvSpPr txBox="1"/>
          <p:nvPr/>
        </p:nvSpPr>
        <p:spPr>
          <a:xfrm>
            <a:off x="395536" y="1614435"/>
            <a:ext cx="8208912" cy="5693866"/>
          </a:xfrm>
          <a:prstGeom prst="rect">
            <a:avLst/>
          </a:prstGeom>
          <a:noFill/>
        </p:spPr>
        <p:txBody>
          <a:bodyPr wrap="square" rtlCol="0">
            <a:spAutoFit/>
          </a:bodyPr>
          <a:lstStyle/>
          <a:p>
            <a:pPr marL="285750" indent="-285750">
              <a:buFontTx/>
              <a:buChar char="-"/>
            </a:pPr>
            <a:r>
              <a:rPr lang="fr-FR" sz="2800" dirty="0">
                <a:effectLst>
                  <a:outerShdw blurRad="38100" dist="38100" dir="2700000" algn="tl">
                    <a:srgbClr val="000000">
                      <a:alpha val="43137"/>
                    </a:srgbClr>
                  </a:outerShdw>
                </a:effectLst>
              </a:rPr>
              <a:t>LUNDI </a:t>
            </a:r>
            <a:r>
              <a:rPr lang="fr-FR" sz="2800" dirty="0" smtClean="0">
                <a:effectLst>
                  <a:outerShdw blurRad="38100" dist="38100" dir="2700000" algn="tl">
                    <a:srgbClr val="000000">
                      <a:alpha val="43137"/>
                    </a:srgbClr>
                  </a:outerShdw>
                </a:effectLst>
              </a:rPr>
              <a:t>matin : ski</a:t>
            </a:r>
            <a:endParaRPr lang="fr-FR" sz="2800" dirty="0">
              <a:effectLst>
                <a:outerShdw blurRad="38100" dist="38100" dir="2700000" algn="tl">
                  <a:srgbClr val="000000">
                    <a:alpha val="43137"/>
                  </a:srgbClr>
                </a:outerShdw>
              </a:effectLst>
            </a:endParaRPr>
          </a:p>
          <a:p>
            <a:pPr marL="285750" indent="-285750">
              <a:buFontTx/>
              <a:buChar char="-"/>
            </a:pPr>
            <a:r>
              <a:rPr lang="fr-FR" sz="2800" dirty="0" smtClean="0">
                <a:effectLst>
                  <a:outerShdw blurRad="38100" dist="38100" dir="2700000" algn="tl">
                    <a:srgbClr val="000000">
                      <a:alpha val="43137"/>
                    </a:srgbClr>
                  </a:outerShdw>
                </a:effectLst>
              </a:rPr>
              <a:t>LUNDI après-midi : ski</a:t>
            </a:r>
          </a:p>
          <a:p>
            <a:pPr marL="285750" indent="-285750">
              <a:buFontTx/>
              <a:buChar char="-"/>
            </a:pPr>
            <a:r>
              <a:rPr lang="fr-FR" sz="2800" dirty="0" smtClean="0">
                <a:effectLst>
                  <a:outerShdw blurRad="38100" dist="38100" dir="2700000" algn="tl">
                    <a:srgbClr val="000000">
                      <a:alpha val="43137"/>
                    </a:srgbClr>
                  </a:outerShdw>
                </a:effectLst>
              </a:rPr>
              <a:t>MARDI </a:t>
            </a:r>
            <a:r>
              <a:rPr lang="fr-FR" sz="2800" dirty="0">
                <a:effectLst>
                  <a:outerShdw blurRad="38100" dist="38100" dir="2700000" algn="tl">
                    <a:srgbClr val="000000">
                      <a:alpha val="43137"/>
                    </a:srgbClr>
                  </a:outerShdw>
                </a:effectLst>
              </a:rPr>
              <a:t>matin : ski</a:t>
            </a:r>
          </a:p>
          <a:p>
            <a:pPr marL="285750" indent="-285750">
              <a:buFontTx/>
              <a:buChar char="-"/>
            </a:pPr>
            <a:r>
              <a:rPr lang="fr-FR" sz="2800" dirty="0" smtClean="0">
                <a:effectLst>
                  <a:outerShdw blurRad="38100" dist="38100" dir="2700000" algn="tl">
                    <a:srgbClr val="000000">
                      <a:alpha val="43137"/>
                    </a:srgbClr>
                  </a:outerShdw>
                </a:effectLst>
              </a:rPr>
              <a:t>MARDI après-midi : ski</a:t>
            </a:r>
          </a:p>
          <a:p>
            <a:pPr marL="285750" indent="-285750">
              <a:buFontTx/>
              <a:buChar char="-"/>
            </a:pPr>
            <a:r>
              <a:rPr lang="fr-FR" sz="2800" dirty="0" smtClean="0">
                <a:effectLst>
                  <a:outerShdw blurRad="38100" dist="38100" dir="2700000" algn="tl">
                    <a:srgbClr val="000000">
                      <a:alpha val="43137"/>
                    </a:srgbClr>
                  </a:outerShdw>
                </a:effectLst>
              </a:rPr>
              <a:t>MERCREDI matin : Marché, visite de la station. </a:t>
            </a:r>
          </a:p>
          <a:p>
            <a:pPr marL="285750" indent="-285750">
              <a:buFontTx/>
              <a:buChar char="-"/>
            </a:pPr>
            <a:r>
              <a:rPr lang="fr-FR" sz="2800" dirty="0" smtClean="0">
                <a:effectLst>
                  <a:outerShdw blurRad="38100" dist="38100" dir="2700000" algn="tl">
                    <a:srgbClr val="000000">
                      <a:alpha val="43137"/>
                    </a:srgbClr>
                  </a:outerShdw>
                </a:effectLst>
              </a:rPr>
              <a:t>MERCREDI après-midi : Achat souvenirs, cartes postales.. </a:t>
            </a:r>
          </a:p>
          <a:p>
            <a:pPr marL="285750" indent="-285750">
              <a:buFontTx/>
              <a:buChar char="-"/>
            </a:pPr>
            <a:r>
              <a:rPr lang="fr-FR" sz="2800" dirty="0" smtClean="0">
                <a:effectLst>
                  <a:outerShdw blurRad="38100" dist="38100" dir="2700000" algn="tl">
                    <a:srgbClr val="000000">
                      <a:alpha val="43137"/>
                    </a:srgbClr>
                  </a:outerShdw>
                </a:effectLst>
              </a:rPr>
              <a:t>JEUDI </a:t>
            </a:r>
            <a:r>
              <a:rPr lang="fr-FR" sz="2800" dirty="0">
                <a:effectLst>
                  <a:outerShdw blurRad="38100" dist="38100" dir="2700000" algn="tl">
                    <a:srgbClr val="000000">
                      <a:alpha val="43137"/>
                    </a:srgbClr>
                  </a:outerShdw>
                </a:effectLst>
              </a:rPr>
              <a:t>matin : ski</a:t>
            </a:r>
          </a:p>
          <a:p>
            <a:pPr marL="285750" indent="-285750">
              <a:buFontTx/>
              <a:buChar char="-"/>
            </a:pPr>
            <a:r>
              <a:rPr lang="fr-FR" sz="2800" dirty="0">
                <a:effectLst>
                  <a:outerShdw blurRad="38100" dist="38100" dir="2700000" algn="tl">
                    <a:srgbClr val="000000">
                      <a:alpha val="43137"/>
                    </a:srgbClr>
                  </a:outerShdw>
                </a:effectLst>
              </a:rPr>
              <a:t>JEUDI après-midi : ski</a:t>
            </a:r>
          </a:p>
          <a:p>
            <a:pPr marL="285750" indent="-285750">
              <a:buFontTx/>
              <a:buChar char="-"/>
            </a:pPr>
            <a:r>
              <a:rPr lang="fr-FR" sz="2800" dirty="0">
                <a:effectLst>
                  <a:outerShdw blurRad="38100" dist="38100" dir="2700000" algn="tl">
                    <a:srgbClr val="000000">
                      <a:alpha val="43137"/>
                    </a:srgbClr>
                  </a:outerShdw>
                </a:effectLst>
              </a:rPr>
              <a:t>VENDREDI matin : ski </a:t>
            </a:r>
          </a:p>
          <a:p>
            <a:pPr marL="285750" indent="-285750">
              <a:buFontTx/>
              <a:buChar char="-"/>
            </a:pPr>
            <a:r>
              <a:rPr lang="fr-FR" sz="2800" dirty="0">
                <a:effectLst>
                  <a:outerShdw blurRad="38100" dist="38100" dir="2700000" algn="tl">
                    <a:srgbClr val="000000">
                      <a:alpha val="43137"/>
                    </a:srgbClr>
                  </a:outerShdw>
                </a:effectLst>
              </a:rPr>
              <a:t>VENDREDI après-midi : ski </a:t>
            </a:r>
          </a:p>
          <a:p>
            <a:r>
              <a:rPr lang="fr-FR" sz="2800" dirty="0">
                <a:effectLst>
                  <a:outerShdw blurRad="38100" dist="38100" dir="2700000" algn="tl">
                    <a:srgbClr val="000000">
                      <a:alpha val="43137"/>
                    </a:srgbClr>
                  </a:outerShdw>
                </a:effectLst>
              </a:rPr>
              <a:t>	et remise de médailles.</a:t>
            </a:r>
          </a:p>
          <a:p>
            <a:pPr marL="285750" indent="-285750">
              <a:buFontTx/>
              <a:buChar char="-"/>
            </a:pPr>
            <a:endParaRPr lang="fr-FR" sz="2800" dirty="0">
              <a:effectLst>
                <a:outerShdw blurRad="38100" dist="38100" dir="2700000" algn="tl">
                  <a:srgbClr val="000000">
                    <a:alpha val="43137"/>
                  </a:srgbClr>
                </a:outerShdw>
              </a:effectLst>
            </a:endParaRPr>
          </a:p>
        </p:txBody>
      </p:sp>
      <p:pic>
        <p:nvPicPr>
          <p:cNvPr id="4098" name="Picture 2" descr="Ski Chalets in Chatel | Hotels in Chatel | Apartments i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88" y="1268760"/>
            <a:ext cx="313541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francia-france-chatel-carte-postale-ancienne.jpg"/>
          <p:cNvPicPr>
            <a:picLocks noChangeAspect="1"/>
          </p:cNvPicPr>
          <p:nvPr/>
        </p:nvPicPr>
        <p:blipFill>
          <a:blip r:embed="rId3"/>
          <a:stretch>
            <a:fillRect/>
          </a:stretch>
        </p:blipFill>
        <p:spPr>
          <a:xfrm>
            <a:off x="5357818" y="4286256"/>
            <a:ext cx="3286148" cy="2347249"/>
          </a:xfrm>
          <a:prstGeom prst="rect">
            <a:avLst/>
          </a:prstGeom>
        </p:spPr>
      </p:pic>
    </p:spTree>
    <p:extLst>
      <p:ext uri="{BB962C8B-B14F-4D97-AF65-F5344CB8AC3E}">
        <p14:creationId xmlns:p14="http://schemas.microsoft.com/office/powerpoint/2010/main" val="15350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80">
                                          <p:stCondLst>
                                            <p:cond delay="0"/>
                                          </p:stCondLst>
                                        </p:cTn>
                                        <p:tgtEl>
                                          <p:spTgt spid="4">
                                            <p:txEl>
                                              <p:pRg st="6" end="6"/>
                                            </p:txEl>
                                          </p:spTgt>
                                        </p:tgtEl>
                                      </p:cBhvr>
                                    </p:animEffect>
                                    <p:anim calcmode="lin" valueType="num">
                                      <p:cBhvr>
                                        <p:cTn id="43"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xEl>
                                              <p:pRg st="6" end="6"/>
                                            </p:txEl>
                                          </p:spTgt>
                                        </p:tgtEl>
                                      </p:cBhvr>
                                      <p:to x="100000" y="60000"/>
                                    </p:animScale>
                                    <p:animScale>
                                      <p:cBhvr>
                                        <p:cTn id="49" dur="166" decel="50000">
                                          <p:stCondLst>
                                            <p:cond delay="676"/>
                                          </p:stCondLst>
                                        </p:cTn>
                                        <p:tgtEl>
                                          <p:spTgt spid="4">
                                            <p:txEl>
                                              <p:pRg st="6" end="6"/>
                                            </p:txEl>
                                          </p:spTgt>
                                        </p:tgtEl>
                                      </p:cBhvr>
                                      <p:to x="100000" y="100000"/>
                                    </p:animScale>
                                    <p:animScale>
                                      <p:cBhvr>
                                        <p:cTn id="50" dur="26">
                                          <p:stCondLst>
                                            <p:cond delay="1312"/>
                                          </p:stCondLst>
                                        </p:cTn>
                                        <p:tgtEl>
                                          <p:spTgt spid="4">
                                            <p:txEl>
                                              <p:pRg st="6" end="6"/>
                                            </p:txEl>
                                          </p:spTgt>
                                        </p:tgtEl>
                                      </p:cBhvr>
                                      <p:to x="100000" y="80000"/>
                                    </p:animScale>
                                    <p:animScale>
                                      <p:cBhvr>
                                        <p:cTn id="51" dur="166" decel="50000">
                                          <p:stCondLst>
                                            <p:cond delay="1338"/>
                                          </p:stCondLst>
                                        </p:cTn>
                                        <p:tgtEl>
                                          <p:spTgt spid="4">
                                            <p:txEl>
                                              <p:pRg st="6" end="6"/>
                                            </p:txEl>
                                          </p:spTgt>
                                        </p:tgtEl>
                                      </p:cBhvr>
                                      <p:to x="100000" y="100000"/>
                                    </p:animScale>
                                    <p:animScale>
                                      <p:cBhvr>
                                        <p:cTn id="52" dur="26">
                                          <p:stCondLst>
                                            <p:cond delay="1642"/>
                                          </p:stCondLst>
                                        </p:cTn>
                                        <p:tgtEl>
                                          <p:spTgt spid="4">
                                            <p:txEl>
                                              <p:pRg st="6" end="6"/>
                                            </p:txEl>
                                          </p:spTgt>
                                        </p:tgtEl>
                                      </p:cBhvr>
                                      <p:to x="100000" y="90000"/>
                                    </p:animScale>
                                    <p:animScale>
                                      <p:cBhvr>
                                        <p:cTn id="53" dur="166" decel="50000">
                                          <p:stCondLst>
                                            <p:cond delay="1668"/>
                                          </p:stCondLst>
                                        </p:cTn>
                                        <p:tgtEl>
                                          <p:spTgt spid="4">
                                            <p:txEl>
                                              <p:pRg st="6" end="6"/>
                                            </p:txEl>
                                          </p:spTgt>
                                        </p:tgtEl>
                                      </p:cBhvr>
                                      <p:to x="100000" y="100000"/>
                                    </p:animScale>
                                    <p:animScale>
                                      <p:cBhvr>
                                        <p:cTn id="54" dur="26">
                                          <p:stCondLst>
                                            <p:cond delay="1808"/>
                                          </p:stCondLst>
                                        </p:cTn>
                                        <p:tgtEl>
                                          <p:spTgt spid="4">
                                            <p:txEl>
                                              <p:pRg st="6" end="6"/>
                                            </p:txEl>
                                          </p:spTgt>
                                        </p:tgtEl>
                                      </p:cBhvr>
                                      <p:to x="100000" y="95000"/>
                                    </p:animScale>
                                    <p:animScale>
                                      <p:cBhvr>
                                        <p:cTn id="55" dur="166" decel="50000">
                                          <p:stCondLst>
                                            <p:cond delay="1834"/>
                                          </p:stCondLst>
                                        </p:cTn>
                                        <p:tgtEl>
                                          <p:spTgt spid="4">
                                            <p:txEl>
                                              <p:pRg st="6" end="6"/>
                                            </p:txEl>
                                          </p:spTgt>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wipe(down)">
                                      <p:cBhvr>
                                        <p:cTn id="58" dur="580">
                                          <p:stCondLst>
                                            <p:cond delay="0"/>
                                          </p:stCondLst>
                                        </p:cTn>
                                        <p:tgtEl>
                                          <p:spTgt spid="4">
                                            <p:txEl>
                                              <p:pRg st="7" end="7"/>
                                            </p:txEl>
                                          </p:spTgt>
                                        </p:tgtEl>
                                      </p:cBhvr>
                                    </p:animEffect>
                                    <p:anim calcmode="lin" valueType="num">
                                      <p:cBhvr>
                                        <p:cTn id="59"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4">
                                            <p:txEl>
                                              <p:pRg st="7" end="7"/>
                                            </p:txEl>
                                          </p:spTgt>
                                        </p:tgtEl>
                                      </p:cBhvr>
                                      <p:to x="100000" y="60000"/>
                                    </p:animScale>
                                    <p:animScale>
                                      <p:cBhvr>
                                        <p:cTn id="65" dur="166" decel="50000">
                                          <p:stCondLst>
                                            <p:cond delay="676"/>
                                          </p:stCondLst>
                                        </p:cTn>
                                        <p:tgtEl>
                                          <p:spTgt spid="4">
                                            <p:txEl>
                                              <p:pRg st="7" end="7"/>
                                            </p:txEl>
                                          </p:spTgt>
                                        </p:tgtEl>
                                      </p:cBhvr>
                                      <p:to x="100000" y="100000"/>
                                    </p:animScale>
                                    <p:animScale>
                                      <p:cBhvr>
                                        <p:cTn id="66" dur="26">
                                          <p:stCondLst>
                                            <p:cond delay="1312"/>
                                          </p:stCondLst>
                                        </p:cTn>
                                        <p:tgtEl>
                                          <p:spTgt spid="4">
                                            <p:txEl>
                                              <p:pRg st="7" end="7"/>
                                            </p:txEl>
                                          </p:spTgt>
                                        </p:tgtEl>
                                      </p:cBhvr>
                                      <p:to x="100000" y="80000"/>
                                    </p:animScale>
                                    <p:animScale>
                                      <p:cBhvr>
                                        <p:cTn id="67" dur="166" decel="50000">
                                          <p:stCondLst>
                                            <p:cond delay="1338"/>
                                          </p:stCondLst>
                                        </p:cTn>
                                        <p:tgtEl>
                                          <p:spTgt spid="4">
                                            <p:txEl>
                                              <p:pRg st="7" end="7"/>
                                            </p:txEl>
                                          </p:spTgt>
                                        </p:tgtEl>
                                      </p:cBhvr>
                                      <p:to x="100000" y="100000"/>
                                    </p:animScale>
                                    <p:animScale>
                                      <p:cBhvr>
                                        <p:cTn id="68" dur="26">
                                          <p:stCondLst>
                                            <p:cond delay="1642"/>
                                          </p:stCondLst>
                                        </p:cTn>
                                        <p:tgtEl>
                                          <p:spTgt spid="4">
                                            <p:txEl>
                                              <p:pRg st="7" end="7"/>
                                            </p:txEl>
                                          </p:spTgt>
                                        </p:tgtEl>
                                      </p:cBhvr>
                                      <p:to x="100000" y="90000"/>
                                    </p:animScale>
                                    <p:animScale>
                                      <p:cBhvr>
                                        <p:cTn id="69" dur="166" decel="50000">
                                          <p:stCondLst>
                                            <p:cond delay="1668"/>
                                          </p:stCondLst>
                                        </p:cTn>
                                        <p:tgtEl>
                                          <p:spTgt spid="4">
                                            <p:txEl>
                                              <p:pRg st="7" end="7"/>
                                            </p:txEl>
                                          </p:spTgt>
                                        </p:tgtEl>
                                      </p:cBhvr>
                                      <p:to x="100000" y="100000"/>
                                    </p:animScale>
                                    <p:animScale>
                                      <p:cBhvr>
                                        <p:cTn id="70" dur="26">
                                          <p:stCondLst>
                                            <p:cond delay="1808"/>
                                          </p:stCondLst>
                                        </p:cTn>
                                        <p:tgtEl>
                                          <p:spTgt spid="4">
                                            <p:txEl>
                                              <p:pRg st="7" end="7"/>
                                            </p:txEl>
                                          </p:spTgt>
                                        </p:tgtEl>
                                      </p:cBhvr>
                                      <p:to x="100000" y="95000"/>
                                    </p:animScale>
                                    <p:animScale>
                                      <p:cBhvr>
                                        <p:cTn id="71" dur="166" decel="50000">
                                          <p:stCondLst>
                                            <p:cond delay="1834"/>
                                          </p:stCondLst>
                                        </p:cTn>
                                        <p:tgtEl>
                                          <p:spTgt spid="4">
                                            <p:txEl>
                                              <p:pRg st="7" end="7"/>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wheel(1)">
                                      <p:cBhvr>
                                        <p:cTn id="76" dur="2000"/>
                                        <p:tgtEl>
                                          <p:spTgt spid="4">
                                            <p:txEl>
                                              <p:pRg st="8" end="8"/>
                                            </p:txEl>
                                          </p:spTgt>
                                        </p:tgtEl>
                                      </p:cBhvr>
                                    </p:animEffect>
                                  </p:childTnLst>
                                </p:cTn>
                              </p:par>
                              <p:par>
                                <p:cTn id="77" presetID="21" presetClass="entr" presetSubtype="1" fill="hold" nodeType="withEffect">
                                  <p:stCondLst>
                                    <p:cond delay="0"/>
                                  </p:stCondLst>
                                  <p:childTnLst>
                                    <p:set>
                                      <p:cBhvr>
                                        <p:cTn id="78" dur="1" fill="hold">
                                          <p:stCondLst>
                                            <p:cond delay="0"/>
                                          </p:stCondLst>
                                        </p:cTn>
                                        <p:tgtEl>
                                          <p:spTgt spid="4">
                                            <p:txEl>
                                              <p:pRg st="9" end="9"/>
                                            </p:txEl>
                                          </p:spTgt>
                                        </p:tgtEl>
                                        <p:attrNameLst>
                                          <p:attrName>style.visibility</p:attrName>
                                        </p:attrNameLst>
                                      </p:cBhvr>
                                      <p:to>
                                        <p:strVal val="visible"/>
                                      </p:to>
                                    </p:set>
                                    <p:animEffect transition="in" filter="wheel(1)">
                                      <p:cBhvr>
                                        <p:cTn id="79" dur="2000"/>
                                        <p:tgtEl>
                                          <p:spTgt spid="4">
                                            <p:txEl>
                                              <p:pRg st="9" end="9"/>
                                            </p:txEl>
                                          </p:spTgt>
                                        </p:tgtEl>
                                      </p:cBhvr>
                                    </p:animEffect>
                                  </p:childTnLst>
                                </p:cTn>
                              </p:par>
                              <p:par>
                                <p:cTn id="80" presetID="21" presetClass="entr" presetSubtype="1" fill="hold" nodeType="with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wheel(1)">
                                      <p:cBhvr>
                                        <p:cTn id="8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Règlement du séjour</a:t>
            </a:r>
          </a:p>
        </p:txBody>
      </p:sp>
      <p:sp>
        <p:nvSpPr>
          <p:cNvPr id="4" name="Rectangle 3"/>
          <p:cNvSpPr/>
          <p:nvPr/>
        </p:nvSpPr>
        <p:spPr>
          <a:xfrm>
            <a:off x="323528" y="1692672"/>
            <a:ext cx="8640960" cy="4616648"/>
          </a:xfrm>
          <a:prstGeom prst="rect">
            <a:avLst/>
          </a:prstGeom>
        </p:spPr>
        <p:txBody>
          <a:bodyPr wrap="square">
            <a:spAutoFit/>
          </a:bodyPr>
          <a:lstStyle/>
          <a:p>
            <a:pPr marL="342900" lvl="0" indent="-342900">
              <a:spcAft>
                <a:spcPts val="0"/>
              </a:spcAft>
              <a:buFont typeface="+mj-lt"/>
              <a:buAutoNum type="arabicPeriod"/>
            </a:pPr>
            <a:r>
              <a:rPr lang="fr-FR" sz="1400" kern="150" dirty="0">
                <a:latin typeface="Times New Roman"/>
                <a:ea typeface="Lucida Sans Unicode"/>
                <a:cs typeface="Mangal"/>
              </a:rPr>
              <a:t>Les portables seront autorisés sur les temps de repos, mais éteints à partir de 21h00 et pendant les repas, les cours de ski et les animations.</a:t>
            </a:r>
          </a:p>
          <a:p>
            <a:pPr marL="342900" lvl="0" indent="-342900">
              <a:spcAft>
                <a:spcPts val="0"/>
              </a:spcAft>
              <a:buFont typeface="+mj-lt"/>
              <a:buAutoNum type="arabicPeriod"/>
            </a:pPr>
            <a:r>
              <a:rPr lang="fr-FR" sz="1400" kern="150" dirty="0">
                <a:latin typeface="Times New Roman"/>
                <a:ea typeface="Lucida Sans Unicode"/>
                <a:cs typeface="Mangal"/>
              </a:rPr>
              <a:t>En cas de problème les parents seront avertis par téléphone.</a:t>
            </a:r>
          </a:p>
          <a:p>
            <a:pPr marL="342900" lvl="0" indent="-342900" algn="just">
              <a:spcAft>
                <a:spcPts val="0"/>
              </a:spcAft>
              <a:buFont typeface="+mj-lt"/>
              <a:buAutoNum type="arabicPeriod"/>
              <a:tabLst>
                <a:tab pos="228600" algn="l"/>
              </a:tabLst>
            </a:pPr>
            <a:r>
              <a:rPr lang="fr-FR" sz="1400" b="1" u="sng" kern="150" dirty="0">
                <a:latin typeface="Times New Roman"/>
                <a:ea typeface="Lucida Sans Unicode"/>
                <a:cs typeface="Mangal"/>
              </a:rPr>
              <a:t>En cas d’urgence, </a:t>
            </a:r>
            <a:r>
              <a:rPr lang="fr-FR" sz="1400" kern="150" dirty="0">
                <a:latin typeface="Times New Roman"/>
                <a:ea typeface="Lucida Sans Unicode"/>
                <a:cs typeface="Mangal"/>
              </a:rPr>
              <a:t>les parents pourront appeler au numéro suivant : </a:t>
            </a:r>
            <a:r>
              <a:rPr lang="fr-FR" sz="1400" b="1" kern="150" dirty="0">
                <a:highlight>
                  <a:srgbClr val="FFFF00"/>
                </a:highlight>
                <a:latin typeface="Times New Roman"/>
                <a:ea typeface="Lucida Sans Unicode"/>
                <a:cs typeface="Mangal"/>
              </a:rPr>
              <a:t>06.30.06.27.94</a:t>
            </a:r>
            <a:endParaRPr lang="fr-FR" sz="1400" kern="150" dirty="0">
              <a:latin typeface="Times New Roman"/>
              <a:ea typeface="Lucida Sans Unicode"/>
              <a:cs typeface="Mangal"/>
            </a:endParaRP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Ne pas emmener d’objets de valeur.</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Les élèves qui ont des traitements à prendre devront donner les médicaments aux professeurs avec une photocopie de l’ordonnance (le jour du départ).</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Le règlement intérieur du collège est applicable.</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Tous les horaires devront être impérativement respectés.</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Il n’est pas possible pour les garçons d’aller dans les chambres des filles et inversement.</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L’extinction des lumières et le retour au calme dans les chambres se fera à 22h00.</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Tant que l’état de santé le permet, tous les cours de ski seront obligatoires.</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Les chambres devront être rangées tous les matins.</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Les lits devront être faits tous les matins.</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A la fin de chaque repas les couverts devront être mis en bout de table.</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Les élèves devront respecter et aider dans la mesure du possible tous les personnels de service du lieu d’accueil.</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Lors des cours de ski, les élèves, ne devront jamais s’éloigner du groupe.</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Lors des cours de ski les élèves devront porter des lunettes solaires, des gants de ski, un blouson et de la crème solaire suffisamment puissante en fonction de la nature de la peau.</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Lors des cours de ski les asthmatiques devront toujours avoir leur </a:t>
            </a:r>
            <a:r>
              <a:rPr lang="fr-FR" sz="1400" kern="150" dirty="0" err="1">
                <a:latin typeface="Times New Roman"/>
                <a:ea typeface="Lucida Sans Unicode"/>
                <a:cs typeface="Mangal"/>
              </a:rPr>
              <a:t>ventoline</a:t>
            </a:r>
            <a:r>
              <a:rPr lang="fr-FR" sz="1400" kern="150" dirty="0">
                <a:latin typeface="Times New Roman"/>
                <a:ea typeface="Lucida Sans Unicode"/>
                <a:cs typeface="Mangal"/>
              </a:rPr>
              <a:t> avec eux.</a:t>
            </a:r>
          </a:p>
          <a:p>
            <a:pPr marL="342900" lvl="0" indent="-342900" algn="just">
              <a:spcAft>
                <a:spcPts val="0"/>
              </a:spcAft>
              <a:buFont typeface="+mj-lt"/>
              <a:buAutoNum type="arabicPeriod"/>
              <a:tabLst>
                <a:tab pos="228600" algn="l"/>
              </a:tabLst>
            </a:pPr>
            <a:r>
              <a:rPr lang="fr-FR" sz="1400" kern="150" dirty="0">
                <a:latin typeface="Times New Roman"/>
                <a:ea typeface="Lucida Sans Unicode"/>
                <a:cs typeface="Mangal"/>
              </a:rPr>
              <a:t>Les élèves ne devront jamais quitter le centre sans être accompagnés d'un encadrant.</a:t>
            </a:r>
            <a:endParaRPr lang="fr-FR" sz="1400" kern="150" dirty="0">
              <a:effectLst/>
              <a:latin typeface="Times New Roman"/>
              <a:ea typeface="Lucida Sans Unicode"/>
              <a:cs typeface="Mangal"/>
            </a:endParaRPr>
          </a:p>
        </p:txBody>
      </p:sp>
    </p:spTree>
    <p:extLst>
      <p:ext uri="{BB962C8B-B14F-4D97-AF65-F5344CB8AC3E}">
        <p14:creationId xmlns:p14="http://schemas.microsoft.com/office/powerpoint/2010/main" val="23081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solidFill>
                  <a:schemeClr val="tx1"/>
                </a:solidFill>
              </a:rPr>
              <a:t>L’argent de Poche</a:t>
            </a:r>
          </a:p>
        </p:txBody>
      </p:sp>
      <p:sp>
        <p:nvSpPr>
          <p:cNvPr id="4" name="ZoneTexte 3"/>
          <p:cNvSpPr txBox="1"/>
          <p:nvPr/>
        </p:nvSpPr>
        <p:spPr>
          <a:xfrm>
            <a:off x="361845" y="2527433"/>
            <a:ext cx="7560840" cy="584775"/>
          </a:xfrm>
          <a:prstGeom prst="rect">
            <a:avLst/>
          </a:prstGeom>
          <a:noFill/>
        </p:spPr>
        <p:txBody>
          <a:bodyPr wrap="square" rtlCol="0">
            <a:spAutoFit/>
          </a:bodyPr>
          <a:lstStyle/>
          <a:p>
            <a:r>
              <a:rPr lang="fr-FR" sz="3200" b="1" dirty="0"/>
              <a:t>Très peu de dépenses</a:t>
            </a:r>
          </a:p>
        </p:txBody>
      </p:sp>
      <p:sp>
        <p:nvSpPr>
          <p:cNvPr id="6" name="ZoneTexte 5"/>
          <p:cNvSpPr txBox="1"/>
          <p:nvPr/>
        </p:nvSpPr>
        <p:spPr>
          <a:xfrm>
            <a:off x="330332" y="3527430"/>
            <a:ext cx="8712968" cy="523220"/>
          </a:xfrm>
          <a:prstGeom prst="rect">
            <a:avLst/>
          </a:prstGeom>
          <a:noFill/>
        </p:spPr>
        <p:txBody>
          <a:bodyPr wrap="square" rtlCol="0">
            <a:spAutoFit/>
          </a:bodyPr>
          <a:lstStyle/>
          <a:p>
            <a:r>
              <a:rPr lang="fr-FR" sz="2800" b="1" dirty="0"/>
              <a:t>Prévoir 7 euros pour la médaille ESF. </a:t>
            </a:r>
          </a:p>
        </p:txBody>
      </p:sp>
      <p:pic>
        <p:nvPicPr>
          <p:cNvPr id="2050" name="Picture 2" descr="http://www.ac-grenoble.fr/ecole/74/la-fontaine.annemasse/IMG/png/eto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65104"/>
            <a:ext cx="791538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édaille de l’Ourson es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6037" y="3093289"/>
            <a:ext cx="1235556" cy="12718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S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627" y="3192507"/>
            <a:ext cx="1435115" cy="120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0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2000"/>
                                        <p:tgtEl>
                                          <p:spTgt spid="2050"/>
                                        </p:tgtEl>
                                      </p:cBhvr>
                                    </p:animEffect>
                                  </p:childTnLst>
                                </p:cTn>
                              </p:par>
                              <p:par>
                                <p:cTn id="16" presetID="6" presetClass="entr" presetSubtype="16"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circle(in)">
                                      <p:cBhvr>
                                        <p:cTn id="18" dur="2000"/>
                                        <p:tgtEl>
                                          <p:spTgt spid="2052"/>
                                        </p:tgtEl>
                                      </p:cBhvr>
                                    </p:animEffect>
                                  </p:childTnLst>
                                </p:cTn>
                              </p:par>
                              <p:par>
                                <p:cTn id="19" presetID="6" presetClass="entr" presetSubtype="16"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circle(in)">
                                      <p:cBhvr>
                                        <p:cTn id="21"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95" y="548680"/>
            <a:ext cx="8964488" cy="5724644"/>
          </a:xfrm>
          <a:prstGeom prst="rect">
            <a:avLst/>
          </a:prstGeom>
        </p:spPr>
        <p:txBody>
          <a:bodyPr wrap="square">
            <a:spAutoFit/>
          </a:bodyPr>
          <a:lstStyle/>
          <a:p>
            <a:pPr algn="ctr"/>
            <a:r>
              <a:rPr lang="fr-FR" sz="3600" b="1" dirty="0"/>
              <a:t>Autorisation du droit à l'image</a:t>
            </a:r>
          </a:p>
          <a:p>
            <a:pPr algn="ctr"/>
            <a:endParaRPr lang="fr-FR" sz="3600" b="1" dirty="0"/>
          </a:p>
          <a:p>
            <a:pPr algn="ctr"/>
            <a:endParaRPr lang="fr-FR" sz="3600" b="1" dirty="0"/>
          </a:p>
          <a:p>
            <a:pPr algn="ctr"/>
            <a:endParaRPr lang="fr-FR" sz="1400" dirty="0"/>
          </a:p>
          <a:p>
            <a:pPr algn="just"/>
            <a:r>
              <a:rPr lang="fr-FR" sz="1400" dirty="0"/>
              <a:t>Madame, Monsieur,</a:t>
            </a:r>
          </a:p>
          <a:p>
            <a:pPr algn="just"/>
            <a:r>
              <a:rPr lang="fr-FR" sz="1400" dirty="0"/>
              <a:t>Nous allons filmer le séjour au ski des élèves et nous envisageons de créer une vidéo.</a:t>
            </a:r>
          </a:p>
          <a:p>
            <a:pPr algn="just"/>
            <a:r>
              <a:rPr lang="fr-FR" sz="1400" dirty="0"/>
              <a:t>Pour réaliser ce document nous avons besoin de votre autorisation pour les passages en plan rapproché de votre enfant (interview, vie au chalet, trajet...), sachant qu'à ski ou en plan large on ne peut pas le reconnaître. Sachez que cette vidéo est exclusivement faîte pour les enfants du voyage ainsi que l'équipe pédagogique. Par conséquent, nous vous demandons de remplir l'intitulé ci-après. </a:t>
            </a:r>
          </a:p>
          <a:p>
            <a:r>
              <a:rPr lang="fr-FR" sz="1400" dirty="0"/>
              <a:t/>
            </a:r>
            <a:br>
              <a:rPr lang="fr-FR" sz="1400" dirty="0"/>
            </a:br>
            <a:endParaRPr lang="fr-FR" sz="1400" dirty="0"/>
          </a:p>
          <a:p>
            <a:r>
              <a:rPr lang="fr-FR" sz="1400" b="1" dirty="0"/>
              <a:t>Nom :.................................................................... Prénom :......................................................</a:t>
            </a:r>
            <a:endParaRPr lang="fr-FR" sz="1400" dirty="0"/>
          </a:p>
          <a:p>
            <a:r>
              <a:rPr lang="fr-FR" sz="1400" b="1" dirty="0">
                <a:latin typeface="Thorndale, serif"/>
              </a:rPr>
              <a:t>O</a:t>
            </a:r>
            <a:r>
              <a:rPr lang="fr-FR" sz="1400" b="1" dirty="0"/>
              <a:t> J'autorise l'apparition de mon enfant dans la vidéo du voyage au ski (</a:t>
            </a:r>
            <a:r>
              <a:rPr lang="fr-FR" sz="1400" b="1" dirty="0" err="1"/>
              <a:t>Chatel</a:t>
            </a:r>
            <a:r>
              <a:rPr lang="fr-FR" sz="1400" b="1" dirty="0"/>
              <a:t> </a:t>
            </a:r>
            <a:r>
              <a:rPr lang="fr-FR" sz="1400" b="1" dirty="0" smtClean="0"/>
              <a:t>2022)</a:t>
            </a:r>
            <a:endParaRPr lang="fr-FR" sz="1400" dirty="0"/>
          </a:p>
          <a:p>
            <a:r>
              <a:rPr lang="fr-FR" sz="1400" b="1" dirty="0">
                <a:latin typeface="Thorndale, serif"/>
              </a:rPr>
              <a:t>O</a:t>
            </a:r>
            <a:r>
              <a:rPr lang="fr-FR" sz="1400" b="1" dirty="0"/>
              <a:t> Je n'autorise pas l'apparition de mon enfant dans la vidéo du voyage au ski (</a:t>
            </a:r>
            <a:r>
              <a:rPr lang="fr-FR" sz="1400" b="1" dirty="0" err="1"/>
              <a:t>Chatel</a:t>
            </a:r>
            <a:r>
              <a:rPr lang="fr-FR" sz="1400" b="1" dirty="0"/>
              <a:t> </a:t>
            </a:r>
            <a:r>
              <a:rPr lang="fr-FR" sz="1400" b="1" dirty="0" smtClean="0"/>
              <a:t>2022)</a:t>
            </a:r>
            <a:endParaRPr lang="fr-FR" sz="1400" dirty="0"/>
          </a:p>
          <a:p>
            <a:r>
              <a:rPr lang="fr-FR" dirty="0"/>
              <a:t/>
            </a:r>
            <a:br>
              <a:rPr lang="fr-FR" dirty="0"/>
            </a:br>
            <a:endParaRPr lang="fr-FR" dirty="0"/>
          </a:p>
          <a:p>
            <a:pPr algn="r"/>
            <a:r>
              <a:rPr lang="fr-FR" b="1" dirty="0"/>
              <a:t>Signature :</a:t>
            </a:r>
            <a:endParaRPr lang="fr-FR" dirty="0"/>
          </a:p>
          <a:p>
            <a:pPr algn="r"/>
            <a:r>
              <a:rPr lang="fr-FR" dirty="0"/>
              <a:t/>
            </a:r>
            <a:br>
              <a:rPr lang="fr-FR" dirty="0"/>
            </a:br>
            <a:endParaRPr lang="fr-FR" dirty="0">
              <a:effectLst/>
            </a:endParaRPr>
          </a:p>
        </p:txBody>
      </p:sp>
    </p:spTree>
    <p:extLst>
      <p:ext uri="{BB962C8B-B14F-4D97-AF65-F5344CB8AC3E}">
        <p14:creationId xmlns:p14="http://schemas.microsoft.com/office/powerpoint/2010/main" val="1010708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995" y="548680"/>
            <a:ext cx="8964488" cy="2862322"/>
          </a:xfrm>
          <a:prstGeom prst="rect">
            <a:avLst/>
          </a:prstGeom>
        </p:spPr>
        <p:txBody>
          <a:bodyPr wrap="square">
            <a:spAutoFit/>
          </a:bodyPr>
          <a:lstStyle/>
          <a:p>
            <a:pPr algn="ctr"/>
            <a:r>
              <a:rPr lang="fr-FR" sz="3600" b="1" dirty="0"/>
              <a:t>Autorisation du droit à l'image et droit d’auteur pour le blog</a:t>
            </a:r>
          </a:p>
          <a:p>
            <a:pPr algn="ctr"/>
            <a:endParaRPr lang="fr-FR" sz="3600" b="1" dirty="0"/>
          </a:p>
          <a:p>
            <a:pPr algn="ctr"/>
            <a:endParaRPr lang="fr-FR" sz="3600" b="1" dirty="0"/>
          </a:p>
          <a:p>
            <a:r>
              <a:rPr lang="fr-FR" dirty="0"/>
              <a:t/>
            </a:r>
            <a:br>
              <a:rPr lang="fr-FR" dirty="0"/>
            </a:br>
            <a:endParaRPr lang="fr-FR" dirty="0"/>
          </a:p>
        </p:txBody>
      </p:sp>
      <p:sp>
        <p:nvSpPr>
          <p:cNvPr id="2" name="Rectangle 1"/>
          <p:cNvSpPr/>
          <p:nvPr/>
        </p:nvSpPr>
        <p:spPr>
          <a:xfrm>
            <a:off x="76805" y="6093296"/>
            <a:ext cx="8856687" cy="707886"/>
          </a:xfrm>
          <a:prstGeom prst="rect">
            <a:avLst/>
          </a:prstGeom>
        </p:spPr>
        <p:txBody>
          <a:bodyPr wrap="square">
            <a:spAutoFit/>
          </a:bodyPr>
          <a:lstStyle/>
          <a:p>
            <a:pPr algn="ctr"/>
            <a:r>
              <a:rPr lang="fr-FR" sz="4000" b="1" dirty="0"/>
              <a:t>http://jdubellayski2022.eklablog.com</a:t>
            </a:r>
          </a:p>
        </p:txBody>
      </p:sp>
      <p:pic>
        <p:nvPicPr>
          <p:cNvPr id="4" name="Image 3">
            <a:extLst>
              <a:ext uri="{FF2B5EF4-FFF2-40B4-BE49-F238E27FC236}">
                <a16:creationId xmlns:a16="http://schemas.microsoft.com/office/drawing/2014/main" id="{BA2E4C9A-74DD-49A8-B196-A37187E4BAC6}"/>
              </a:ext>
            </a:extLst>
          </p:cNvPr>
          <p:cNvPicPr>
            <a:picLocks noChangeAspect="1"/>
          </p:cNvPicPr>
          <p:nvPr/>
        </p:nvPicPr>
        <p:blipFill rotWithShape="1">
          <a:blip r:embed="rId2"/>
          <a:srcRect l="23625" t="16001" r="23613" b="7000"/>
          <a:stretch/>
        </p:blipFill>
        <p:spPr>
          <a:xfrm>
            <a:off x="1066873" y="1772816"/>
            <a:ext cx="6768752" cy="4320480"/>
          </a:xfrm>
          <a:prstGeom prst="rect">
            <a:avLst/>
          </a:prstGeom>
        </p:spPr>
      </p:pic>
    </p:spTree>
    <p:extLst>
      <p:ext uri="{BB962C8B-B14F-4D97-AF65-F5344CB8AC3E}">
        <p14:creationId xmlns:p14="http://schemas.microsoft.com/office/powerpoint/2010/main" val="28270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146" y="5541742"/>
            <a:ext cx="8856687" cy="707886"/>
          </a:xfrm>
          <a:prstGeom prst="rect">
            <a:avLst/>
          </a:prstGeom>
        </p:spPr>
        <p:txBody>
          <a:bodyPr wrap="square">
            <a:spAutoFit/>
          </a:bodyPr>
          <a:lstStyle/>
          <a:p>
            <a:pPr algn="ctr"/>
            <a:r>
              <a:rPr lang="fr-FR" sz="4000" b="1" dirty="0"/>
              <a:t>http://jdubellayski2022.eklablog.com</a:t>
            </a:r>
          </a:p>
        </p:txBody>
      </p:sp>
      <p:pic>
        <p:nvPicPr>
          <p:cNvPr id="4" name="Image 3">
            <a:extLst>
              <a:ext uri="{FF2B5EF4-FFF2-40B4-BE49-F238E27FC236}">
                <a16:creationId xmlns:a16="http://schemas.microsoft.com/office/drawing/2014/main" id="{400B4DCD-352B-4C62-87F0-E7E71F2EC361}"/>
              </a:ext>
            </a:extLst>
          </p:cNvPr>
          <p:cNvPicPr>
            <a:picLocks noChangeAspect="1"/>
          </p:cNvPicPr>
          <p:nvPr/>
        </p:nvPicPr>
        <p:blipFill rotWithShape="1">
          <a:blip r:embed="rId2"/>
          <a:srcRect l="29526" t="8000" r="30312" b="13601"/>
          <a:stretch/>
        </p:blipFill>
        <p:spPr>
          <a:xfrm>
            <a:off x="500034" y="357166"/>
            <a:ext cx="8352928" cy="5328592"/>
          </a:xfrm>
          <a:prstGeom prst="rect">
            <a:avLst/>
          </a:prstGeom>
        </p:spPr>
      </p:pic>
    </p:spTree>
    <p:extLst>
      <p:ext uri="{BB962C8B-B14F-4D97-AF65-F5344CB8AC3E}">
        <p14:creationId xmlns:p14="http://schemas.microsoft.com/office/powerpoint/2010/main" val="28928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548680"/>
            <a:ext cx="8280919" cy="5577483"/>
          </a:xfrm>
        </p:spPr>
        <p:txBody>
          <a:bodyPr>
            <a:normAutofit fontScale="55000" lnSpcReduction="20000"/>
          </a:bodyPr>
          <a:lstStyle/>
          <a:p>
            <a:pPr algn="ctr"/>
            <a:r>
              <a:rPr lang="fr-FR" sz="3300" b="1" dirty="0">
                <a:solidFill>
                  <a:schemeClr val="tx1"/>
                </a:solidFill>
              </a:rPr>
              <a:t>LISTE DES AFFAIRES OBLIGATOIRES ET SPECIFIQUES POUR LE VOYAGE AU SKI</a:t>
            </a:r>
          </a:p>
          <a:p>
            <a:endParaRPr lang="fr-FR" dirty="0"/>
          </a:p>
          <a:p>
            <a:endParaRPr lang="fr-FR" dirty="0"/>
          </a:p>
          <a:p>
            <a:r>
              <a:rPr lang="fr-FR" b="1" dirty="0">
                <a:solidFill>
                  <a:schemeClr val="tx1"/>
                </a:solidFill>
              </a:rPr>
              <a:t>Une paire de lunettes de soleil ou masque de ski</a:t>
            </a:r>
          </a:p>
          <a:p>
            <a:r>
              <a:rPr lang="fr-FR" b="1" dirty="0">
                <a:solidFill>
                  <a:schemeClr val="tx1"/>
                </a:solidFill>
              </a:rPr>
              <a:t>Une paire de gants</a:t>
            </a:r>
          </a:p>
          <a:p>
            <a:r>
              <a:rPr lang="fr-FR" b="1" dirty="0">
                <a:solidFill>
                  <a:schemeClr val="tx1"/>
                </a:solidFill>
              </a:rPr>
              <a:t>Un bonnet</a:t>
            </a:r>
          </a:p>
          <a:p>
            <a:r>
              <a:rPr lang="fr-FR" b="1" dirty="0">
                <a:solidFill>
                  <a:schemeClr val="tx1"/>
                </a:solidFill>
              </a:rPr>
              <a:t>Une écharpe</a:t>
            </a:r>
          </a:p>
          <a:p>
            <a:r>
              <a:rPr lang="fr-FR" b="1" dirty="0">
                <a:solidFill>
                  <a:schemeClr val="tx1"/>
                </a:solidFill>
              </a:rPr>
              <a:t>2 gros pulls</a:t>
            </a:r>
          </a:p>
          <a:p>
            <a:r>
              <a:rPr lang="fr-FR" b="1" dirty="0">
                <a:solidFill>
                  <a:schemeClr val="tx1"/>
                </a:solidFill>
              </a:rPr>
              <a:t>Un Anorak</a:t>
            </a:r>
          </a:p>
          <a:p>
            <a:r>
              <a:rPr lang="fr-FR" b="1" dirty="0">
                <a:solidFill>
                  <a:schemeClr val="tx1"/>
                </a:solidFill>
              </a:rPr>
              <a:t>Une combinaison de ski ou un pantalon chaud et imperméable ou un ensemble collants (3), pantalons(2) et bas de « k-way » (1)</a:t>
            </a:r>
          </a:p>
          <a:p>
            <a:r>
              <a:rPr lang="fr-FR" b="1" dirty="0">
                <a:solidFill>
                  <a:schemeClr val="tx1"/>
                </a:solidFill>
              </a:rPr>
              <a:t>5 paires de chaussettes chaudes</a:t>
            </a:r>
          </a:p>
          <a:p>
            <a:r>
              <a:rPr lang="fr-FR" b="1" dirty="0">
                <a:solidFill>
                  <a:schemeClr val="tx1"/>
                </a:solidFill>
              </a:rPr>
              <a:t>Une paire de chaussures chaudes et imperméables</a:t>
            </a:r>
          </a:p>
          <a:p>
            <a:r>
              <a:rPr lang="fr-FR" b="1" dirty="0">
                <a:solidFill>
                  <a:schemeClr val="tx1"/>
                </a:solidFill>
              </a:rPr>
              <a:t>Un tube de crème solaire adapté à une exposition forte au soleil</a:t>
            </a:r>
          </a:p>
          <a:p>
            <a:r>
              <a:rPr lang="fr-FR" b="1" dirty="0">
                <a:solidFill>
                  <a:schemeClr val="tx1"/>
                </a:solidFill>
              </a:rPr>
              <a:t>Déguisement pour la soirée costumée.</a:t>
            </a:r>
          </a:p>
          <a:p>
            <a:endParaRPr lang="fr-FR" b="1" dirty="0">
              <a:solidFill>
                <a:schemeClr val="tx1"/>
              </a:solidFill>
            </a:endParaRPr>
          </a:p>
          <a:p>
            <a:endParaRPr lang="fr-FR" b="1" dirty="0">
              <a:solidFill>
                <a:schemeClr val="tx1"/>
              </a:solidFill>
            </a:endParaRPr>
          </a:p>
          <a:p>
            <a:endParaRPr lang="fr-FR" b="1" dirty="0">
              <a:solidFill>
                <a:schemeClr val="tx1"/>
              </a:solidFill>
            </a:endParaRPr>
          </a:p>
          <a:p>
            <a:r>
              <a:rPr lang="fr-FR" b="1" dirty="0">
                <a:solidFill>
                  <a:schemeClr val="tx1"/>
                </a:solidFill>
              </a:rPr>
              <a:t>Ne pas oublier :</a:t>
            </a:r>
          </a:p>
          <a:p>
            <a:endParaRPr lang="fr-FR" b="1" dirty="0">
              <a:solidFill>
                <a:schemeClr val="tx1"/>
              </a:solidFill>
            </a:endParaRPr>
          </a:p>
          <a:p>
            <a:r>
              <a:rPr lang="fr-FR" b="1" dirty="0">
                <a:solidFill>
                  <a:schemeClr val="tx1"/>
                </a:solidFill>
              </a:rPr>
              <a:t>Le nécessaire de toilette (Shampoing, savon, dentifrice et brosse à dent...)</a:t>
            </a:r>
          </a:p>
          <a:p>
            <a:r>
              <a:rPr lang="fr-FR" b="1" dirty="0">
                <a:solidFill>
                  <a:schemeClr val="tx1"/>
                </a:solidFill>
              </a:rPr>
              <a:t>La serviette</a:t>
            </a:r>
          </a:p>
          <a:p>
            <a:r>
              <a:rPr lang="fr-FR" b="1" dirty="0">
                <a:solidFill>
                  <a:schemeClr val="tx1"/>
                </a:solidFill>
              </a:rPr>
              <a:t>Les affaires pour le soir.</a:t>
            </a:r>
          </a:p>
          <a:p>
            <a:r>
              <a:rPr lang="fr-FR" b="1" dirty="0">
                <a:solidFill>
                  <a:schemeClr val="tx1"/>
                </a:solidFill>
              </a:rPr>
              <a:t>Le pyjama</a:t>
            </a:r>
          </a:p>
          <a:p>
            <a:r>
              <a:rPr lang="fr-FR" b="1" dirty="0">
                <a:solidFill>
                  <a:schemeClr val="tx1"/>
                </a:solidFill>
              </a:rPr>
              <a:t>La carte d'identité(la photocopie dès que possible et l'originale le jour du départ).</a:t>
            </a:r>
          </a:p>
          <a:p>
            <a:endParaRPr lang="fr-FR" dirty="0"/>
          </a:p>
          <a:p>
            <a:endParaRPr lang="fr-FR" dirty="0"/>
          </a:p>
        </p:txBody>
      </p:sp>
    </p:spTree>
    <p:extLst>
      <p:ext uri="{BB962C8B-B14F-4D97-AF65-F5344CB8AC3E}">
        <p14:creationId xmlns:p14="http://schemas.microsoft.com/office/powerpoint/2010/main" val="177591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239" y="710598"/>
            <a:ext cx="7344816" cy="110799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fr-FR"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Accompagnateurs :</a:t>
            </a:r>
            <a:endParaRPr lang="fr-FR" sz="6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96175" y="2132856"/>
            <a:ext cx="8496944" cy="4247317"/>
          </a:xfrm>
          <a:prstGeom prst="rect">
            <a:avLst/>
          </a:prstGeom>
          <a:noFill/>
        </p:spPr>
        <p:txBody>
          <a:bodyPr wrap="square" lIns="91440" tIns="45720" rIns="91440" bIns="45720">
            <a:spAutoFit/>
          </a:bodyPr>
          <a:lstStyle/>
          <a:p>
            <a:pPr marL="685800" indent="-685800" algn="ctr">
              <a:buFontTx/>
              <a:buChar char="-"/>
            </a:pPr>
            <a:r>
              <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Mme </a:t>
            </a:r>
            <a:r>
              <a:rPr lang="fr-FR"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Maubert</a:t>
            </a:r>
            <a:endPar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685800" indent="-685800" algn="ctr">
              <a:buFontTx/>
              <a:buChar char="-"/>
            </a:pPr>
            <a:r>
              <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Mme </a:t>
            </a:r>
            <a:r>
              <a:rPr lang="fr-FR"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Guiocheau</a:t>
            </a:r>
            <a:endPar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685800" indent="-685800" algn="ctr">
              <a:buFontTx/>
              <a:buChar char="-"/>
            </a:pPr>
            <a:r>
              <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 Adam</a:t>
            </a:r>
          </a:p>
          <a:p>
            <a:pPr marL="685800" indent="-685800" algn="ctr">
              <a:buFontTx/>
              <a:buChar char="-"/>
            </a:pPr>
            <a:r>
              <a:rPr lang="fr-F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 </a:t>
            </a:r>
            <a:r>
              <a:rPr lang="fr-FR"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Lequertier</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685800" indent="-685800" algn="ctr">
              <a:buFontTx/>
              <a:buChar char="-"/>
            </a:pP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30988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476672"/>
            <a:ext cx="7408333" cy="5904656"/>
          </a:xfrm>
        </p:spPr>
        <p:txBody>
          <a:bodyPr>
            <a:normAutofit/>
          </a:bodyPr>
          <a:lstStyle/>
          <a:p>
            <a:pPr marL="0" indent="0" algn="ctr">
              <a:buNone/>
            </a:pPr>
            <a:r>
              <a:rPr lang="fr-FR" sz="7200" b="1" dirty="0">
                <a:solidFill>
                  <a:schemeClr val="tx1"/>
                </a:solidFill>
              </a:rPr>
              <a:t>QUESTIONS </a:t>
            </a:r>
            <a:r>
              <a:rPr lang="fr-FR" sz="7200" b="1" dirty="0" smtClean="0">
                <a:solidFill>
                  <a:schemeClr val="tx1"/>
                </a:solidFill>
              </a:rPr>
              <a:t>????</a:t>
            </a:r>
          </a:p>
          <a:p>
            <a:pPr marL="0" indent="0" algn="ctr">
              <a:buNone/>
            </a:pPr>
            <a:endParaRPr lang="fr-FR" sz="6000" b="1" dirty="0" smtClean="0">
              <a:solidFill>
                <a:schemeClr val="tx1"/>
              </a:solidFill>
            </a:endParaRPr>
          </a:p>
          <a:p>
            <a:pPr marL="0" indent="0" algn="ctr">
              <a:buNone/>
            </a:pPr>
            <a:r>
              <a:rPr lang="fr-FR" sz="6000" b="1" dirty="0" smtClean="0">
                <a:solidFill>
                  <a:schemeClr val="tx1"/>
                </a:solidFill>
              </a:rPr>
              <a:t>Merci </a:t>
            </a:r>
            <a:r>
              <a:rPr lang="fr-FR" sz="6000" b="1" dirty="0">
                <a:solidFill>
                  <a:schemeClr val="tx1"/>
                </a:solidFill>
              </a:rPr>
              <a:t>de votre </a:t>
            </a:r>
            <a:r>
              <a:rPr lang="fr-FR" sz="6000" b="1" dirty="0" smtClean="0">
                <a:solidFill>
                  <a:schemeClr val="tx1"/>
                </a:solidFill>
              </a:rPr>
              <a:t>attention</a:t>
            </a:r>
            <a:endParaRPr lang="fr-FR" sz="5400" b="1" dirty="0">
              <a:solidFill>
                <a:schemeClr val="tx1"/>
              </a:solidFill>
            </a:endParaRPr>
          </a:p>
        </p:txBody>
      </p:sp>
    </p:spTree>
    <p:extLst>
      <p:ext uri="{BB962C8B-B14F-4D97-AF65-F5344CB8AC3E}">
        <p14:creationId xmlns:p14="http://schemas.microsoft.com/office/powerpoint/2010/main" val="243289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onhomme-de-neige-sur-la-tête.jpg"/>
          <p:cNvPicPr>
            <a:picLocks noGrp="1" noChangeAspect="1"/>
          </p:cNvPicPr>
          <p:nvPr>
            <p:ph idx="1"/>
          </p:nvPr>
        </p:nvPicPr>
        <p:blipFill>
          <a:blip r:embed="rId2"/>
          <a:stretch>
            <a:fillRect/>
          </a:stretch>
        </p:blipFill>
        <p:spPr>
          <a:xfrm>
            <a:off x="3071802" y="2143115"/>
            <a:ext cx="2928958" cy="3905277"/>
          </a:xfrm>
        </p:spPr>
      </p:pic>
      <p:sp>
        <p:nvSpPr>
          <p:cNvPr id="3" name="Titre 2"/>
          <p:cNvSpPr>
            <a:spLocks noGrp="1"/>
          </p:cNvSpPr>
          <p:nvPr>
            <p:ph type="title"/>
          </p:nvPr>
        </p:nvSpPr>
        <p:spPr/>
        <p:txBody>
          <a:bodyPr/>
          <a:lstStyle/>
          <a:p>
            <a:r>
              <a:rPr lang="fr-FR" dirty="0" smtClean="0"/>
              <a:t>Vivement le 27 mars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661200"/>
          </a:xfrm>
          <a:prstGeom prst="rect">
            <a:avLst/>
          </a:prstGeom>
        </p:spPr>
      </p:pic>
    </p:spTree>
    <p:extLst>
      <p:ext uri="{BB962C8B-B14F-4D97-AF65-F5344CB8AC3E}">
        <p14:creationId xmlns:p14="http://schemas.microsoft.com/office/powerpoint/2010/main" val="1925289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1228" y="260648"/>
            <a:ext cx="6281547" cy="156966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fr-FR"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Châtel</a:t>
            </a:r>
            <a:endParaRPr lang="fr-FR" sz="9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180528" y="1879690"/>
            <a:ext cx="9505056" cy="4401205"/>
          </a:xfrm>
          <a:prstGeom prst="rect">
            <a:avLst/>
          </a:prstGeom>
          <a:noFill/>
        </p:spPr>
        <p:txBody>
          <a:bodyPr wrap="square" lIns="91440" tIns="45720" rIns="91440" bIns="45720">
            <a:spAutoFit/>
          </a:bodyPr>
          <a:lstStyle/>
          <a:p>
            <a:pPr marL="685800" indent="-685800" algn="ctr">
              <a:buFontTx/>
              <a:buChar char="-"/>
            </a:pPr>
            <a:r>
              <a:rPr lang="fr-FR" sz="48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Dépt</a:t>
            </a:r>
            <a:r>
              <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Haute-Savoie (74)</a:t>
            </a:r>
          </a:p>
          <a:p>
            <a:pPr marL="685800" indent="-685800" algn="ctr">
              <a:buFontTx/>
              <a:buChar char="-"/>
            </a:pPr>
            <a:r>
              <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Altitude : 1200m</a:t>
            </a:r>
          </a:p>
          <a:p>
            <a:pPr marL="685800" indent="-685800" algn="ctr">
              <a:buFontTx/>
              <a:buChar char="-"/>
            </a:pPr>
            <a:r>
              <a:rPr lang="fr-FR"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Limite Suisse</a:t>
            </a:r>
          </a:p>
          <a:p>
            <a:pPr marL="685800" indent="-685800" algn="ctr">
              <a:buFontTx/>
              <a:buChar char="-"/>
            </a:pPr>
            <a:r>
              <a:rPr lang="fr-FR"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Domaine skiable des portes du soleil </a:t>
            </a:r>
            <a:r>
              <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 stations franco-suisses dont Avoriaz, les Gets, Morzine)</a:t>
            </a:r>
          </a:p>
        </p:txBody>
      </p:sp>
    </p:spTree>
    <p:extLst>
      <p:ext uri="{BB962C8B-B14F-4D97-AF65-F5344CB8AC3E}">
        <p14:creationId xmlns:p14="http://schemas.microsoft.com/office/powerpoint/2010/main" val="37772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560" y="113102"/>
            <a:ext cx="6281547" cy="156966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fr-FR" sz="9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Châtel</a:t>
            </a:r>
            <a:endParaRPr lang="fr-FR" sz="9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6" name="Picture 2" descr="Résultat de recherche d'images pour &quot;chatel centre vil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62" y="1682761"/>
            <a:ext cx="3958690" cy="35699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chatel depart pist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775" y="3628065"/>
            <a:ext cx="4788024" cy="3189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telecabine super chatel&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207" y="307848"/>
            <a:ext cx="379556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99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80">
                                          <p:stCondLst>
                                            <p:cond delay="0"/>
                                          </p:stCondLst>
                                        </p:cTn>
                                        <p:tgtEl>
                                          <p:spTgt spid="1030"/>
                                        </p:tgtEl>
                                      </p:cBhvr>
                                    </p:animEffect>
                                    <p:anim calcmode="lin" valueType="num">
                                      <p:cBhvr>
                                        <p:cTn id="13"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30"/>
                                        </p:tgtEl>
                                      </p:cBhvr>
                                      <p:to x="100000" y="60000"/>
                                    </p:animScale>
                                    <p:animScale>
                                      <p:cBhvr>
                                        <p:cTn id="19" dur="166" decel="50000">
                                          <p:stCondLst>
                                            <p:cond delay="676"/>
                                          </p:stCondLst>
                                        </p:cTn>
                                        <p:tgtEl>
                                          <p:spTgt spid="1030"/>
                                        </p:tgtEl>
                                      </p:cBhvr>
                                      <p:to x="100000" y="100000"/>
                                    </p:animScale>
                                    <p:animScale>
                                      <p:cBhvr>
                                        <p:cTn id="20" dur="26">
                                          <p:stCondLst>
                                            <p:cond delay="1312"/>
                                          </p:stCondLst>
                                        </p:cTn>
                                        <p:tgtEl>
                                          <p:spTgt spid="1030"/>
                                        </p:tgtEl>
                                      </p:cBhvr>
                                      <p:to x="100000" y="80000"/>
                                    </p:animScale>
                                    <p:animScale>
                                      <p:cBhvr>
                                        <p:cTn id="21" dur="166" decel="50000">
                                          <p:stCondLst>
                                            <p:cond delay="1338"/>
                                          </p:stCondLst>
                                        </p:cTn>
                                        <p:tgtEl>
                                          <p:spTgt spid="1030"/>
                                        </p:tgtEl>
                                      </p:cBhvr>
                                      <p:to x="100000" y="100000"/>
                                    </p:animScale>
                                    <p:animScale>
                                      <p:cBhvr>
                                        <p:cTn id="22" dur="26">
                                          <p:stCondLst>
                                            <p:cond delay="1642"/>
                                          </p:stCondLst>
                                        </p:cTn>
                                        <p:tgtEl>
                                          <p:spTgt spid="1030"/>
                                        </p:tgtEl>
                                      </p:cBhvr>
                                      <p:to x="100000" y="90000"/>
                                    </p:animScale>
                                    <p:animScale>
                                      <p:cBhvr>
                                        <p:cTn id="23" dur="166" decel="50000">
                                          <p:stCondLst>
                                            <p:cond delay="1668"/>
                                          </p:stCondLst>
                                        </p:cTn>
                                        <p:tgtEl>
                                          <p:spTgt spid="1030"/>
                                        </p:tgtEl>
                                      </p:cBhvr>
                                      <p:to x="100000" y="100000"/>
                                    </p:animScale>
                                    <p:animScale>
                                      <p:cBhvr>
                                        <p:cTn id="24" dur="26">
                                          <p:stCondLst>
                                            <p:cond delay="1808"/>
                                          </p:stCondLst>
                                        </p:cTn>
                                        <p:tgtEl>
                                          <p:spTgt spid="1030"/>
                                        </p:tgtEl>
                                      </p:cBhvr>
                                      <p:to x="100000" y="95000"/>
                                    </p:animScale>
                                    <p:animScale>
                                      <p:cBhvr>
                                        <p:cTn id="25" dur="166" decel="50000">
                                          <p:stCondLst>
                                            <p:cond delay="1834"/>
                                          </p:stCondLst>
                                        </p:cTn>
                                        <p:tgtEl>
                                          <p:spTgt spid="103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randombar(horizontal)">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05" t="14055" r="21780" b="4305"/>
          <a:stretch/>
        </p:blipFill>
        <p:spPr bwMode="auto">
          <a:xfrm>
            <a:off x="0" y="2564"/>
            <a:ext cx="9112403" cy="685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07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98" y="1484784"/>
            <a:ext cx="8692741" cy="4896544"/>
          </a:xfrm>
          <a:prstGeom prst="rect">
            <a:avLst/>
          </a:prstGeom>
        </p:spPr>
      </p:pic>
    </p:spTree>
    <p:extLst>
      <p:ext uri="{BB962C8B-B14F-4D97-AF65-F5344CB8AC3E}">
        <p14:creationId xmlns:p14="http://schemas.microsoft.com/office/powerpoint/2010/main" val="2878291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36623"/>
            <a:ext cx="7963476" cy="5300689"/>
          </a:xfrm>
          <a:prstGeom prst="rect">
            <a:avLst/>
          </a:prstGeom>
        </p:spPr>
      </p:pic>
    </p:spTree>
    <p:extLst>
      <p:ext uri="{BB962C8B-B14F-4D97-AF65-F5344CB8AC3E}">
        <p14:creationId xmlns:p14="http://schemas.microsoft.com/office/powerpoint/2010/main" val="2749418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68760"/>
            <a:ext cx="7848872" cy="5224405"/>
          </a:xfrm>
          <a:prstGeom prst="rect">
            <a:avLst/>
          </a:prstGeom>
        </p:spPr>
      </p:pic>
    </p:spTree>
    <p:extLst>
      <p:ext uri="{BB962C8B-B14F-4D97-AF65-F5344CB8AC3E}">
        <p14:creationId xmlns:p14="http://schemas.microsoft.com/office/powerpoint/2010/main" val="259648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6645</TotalTime>
  <Words>895</Words>
  <Application>Microsoft Office PowerPoint</Application>
  <PresentationFormat>Affichage à l'écran (4:3)</PresentationFormat>
  <Paragraphs>123</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Candara</vt:lpstr>
      <vt:lpstr>Lucida Sans Unicode</vt:lpstr>
      <vt:lpstr>Mangal</vt:lpstr>
      <vt:lpstr>Symbol</vt:lpstr>
      <vt:lpstr>Thorndale, serif</vt:lpstr>
      <vt:lpstr>Times New Roman</vt:lpstr>
      <vt:lpstr>Vagues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Séjour </vt:lpstr>
      <vt:lpstr>Journée Type</vt:lpstr>
      <vt:lpstr>Programme de la semaine</vt:lpstr>
      <vt:lpstr>Règlement du séjour</vt:lpstr>
      <vt:lpstr>L’argent de Poche</vt:lpstr>
      <vt:lpstr>Présentation PowerPoint</vt:lpstr>
      <vt:lpstr>Présentation PowerPoint</vt:lpstr>
      <vt:lpstr>Présentation PowerPoint</vt:lpstr>
      <vt:lpstr>Présentation PowerPoint</vt:lpstr>
      <vt:lpstr>Présentation PowerPoint</vt:lpstr>
      <vt:lpstr>Vivement le 27 mars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dc:creator>
  <cp:lastModifiedBy>Claudine GUILLON</cp:lastModifiedBy>
  <cp:revision>64</cp:revision>
  <dcterms:created xsi:type="dcterms:W3CDTF">2012-01-25T09:37:16Z</dcterms:created>
  <dcterms:modified xsi:type="dcterms:W3CDTF">2022-03-03T11:44:55Z</dcterms:modified>
</cp:coreProperties>
</file>